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24"/>
  </p:notesMasterIdLst>
  <p:sldIdLst>
    <p:sldId id="256" r:id="rId2"/>
    <p:sldId id="277" r:id="rId3"/>
    <p:sldId id="260" r:id="rId4"/>
    <p:sldId id="274" r:id="rId5"/>
    <p:sldId id="258" r:id="rId6"/>
    <p:sldId id="272" r:id="rId7"/>
    <p:sldId id="281" r:id="rId8"/>
    <p:sldId id="282" r:id="rId9"/>
    <p:sldId id="267" r:id="rId10"/>
    <p:sldId id="275" r:id="rId11"/>
    <p:sldId id="269" r:id="rId12"/>
    <p:sldId id="283" r:id="rId13"/>
    <p:sldId id="270" r:id="rId14"/>
    <p:sldId id="271" r:id="rId15"/>
    <p:sldId id="284" r:id="rId16"/>
    <p:sldId id="276" r:id="rId17"/>
    <p:sldId id="273" r:id="rId18"/>
    <p:sldId id="263" r:id="rId19"/>
    <p:sldId id="279" r:id="rId20"/>
    <p:sldId id="264" r:id="rId21"/>
    <p:sldId id="278" r:id="rId22"/>
    <p:sldId id="26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yan MacGavin" initials="BM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3"/>
  </p:normalViewPr>
  <p:slideViewPr>
    <p:cSldViewPr snapToGrid="0" snapToObjects="1">
      <p:cViewPr varScale="1">
        <p:scale>
          <a:sx n="111" d="100"/>
          <a:sy n="111" d="100"/>
        </p:scale>
        <p:origin x="-516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9BBE70-1556-4F86-B53C-8D93917AE1B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44A01FA4-072D-4B2A-8D37-A0CDAD386A00}">
      <dgm:prSet phldrT="[Text]"/>
      <dgm:spPr/>
      <dgm:t>
        <a:bodyPr/>
        <a:lstStyle/>
        <a:p>
          <a:r>
            <a:rPr lang="en-US" dirty="0" smtClean="0"/>
            <a:t>User inputs gesture</a:t>
          </a:r>
          <a:endParaRPr lang="en-US" dirty="0"/>
        </a:p>
      </dgm:t>
    </dgm:pt>
    <dgm:pt modelId="{DBC3A59F-6F22-457A-9999-6B626C2D6E5F}" type="parTrans" cxnId="{7140715D-1479-4AA5-81A2-790F2550E60A}">
      <dgm:prSet/>
      <dgm:spPr/>
      <dgm:t>
        <a:bodyPr/>
        <a:lstStyle/>
        <a:p>
          <a:endParaRPr lang="en-US"/>
        </a:p>
      </dgm:t>
    </dgm:pt>
    <dgm:pt modelId="{5060AC47-25EE-417F-B8C9-27B0F17D51E9}" type="sibTrans" cxnId="{7140715D-1479-4AA5-81A2-790F2550E60A}">
      <dgm:prSet/>
      <dgm:spPr/>
      <dgm:t>
        <a:bodyPr/>
        <a:lstStyle/>
        <a:p>
          <a:endParaRPr lang="en-US"/>
        </a:p>
      </dgm:t>
    </dgm:pt>
    <dgm:pt modelId="{2CCADBDC-9717-4B13-B6DD-0A9351EFA4CC}">
      <dgm:prSet phldrT="[Text]"/>
      <dgm:spPr/>
      <dgm:t>
        <a:bodyPr/>
        <a:lstStyle/>
        <a:p>
          <a:r>
            <a:rPr lang="en-US" dirty="0" smtClean="0"/>
            <a:t>Parse text</a:t>
          </a:r>
          <a:endParaRPr lang="en-US" dirty="0"/>
        </a:p>
      </dgm:t>
    </dgm:pt>
    <dgm:pt modelId="{E9F42C4B-517D-49A1-9F73-0220EE74E059}" type="parTrans" cxnId="{3CCCC2C1-BB14-47B9-824C-DBB0DAAFB546}">
      <dgm:prSet/>
      <dgm:spPr/>
      <dgm:t>
        <a:bodyPr/>
        <a:lstStyle/>
        <a:p>
          <a:endParaRPr lang="en-US"/>
        </a:p>
      </dgm:t>
    </dgm:pt>
    <dgm:pt modelId="{BFB70AF0-1C97-42C0-A393-823F8E606D95}" type="sibTrans" cxnId="{3CCCC2C1-BB14-47B9-824C-DBB0DAAFB546}">
      <dgm:prSet/>
      <dgm:spPr/>
      <dgm:t>
        <a:bodyPr/>
        <a:lstStyle/>
        <a:p>
          <a:endParaRPr lang="en-US"/>
        </a:p>
      </dgm:t>
    </dgm:pt>
    <dgm:pt modelId="{17FB562A-A660-4779-954C-7D9D5EC6E80D}">
      <dgm:prSet phldrT="[Text]"/>
      <dgm:spPr/>
      <dgm:t>
        <a:bodyPr/>
        <a:lstStyle/>
        <a:p>
          <a:r>
            <a:rPr lang="en-US" dirty="0" smtClean="0"/>
            <a:t>Decide what gesture needs to be executed</a:t>
          </a:r>
          <a:endParaRPr lang="en-US" dirty="0"/>
        </a:p>
      </dgm:t>
    </dgm:pt>
    <dgm:pt modelId="{F2CAA6AF-EC21-47EB-98DC-6EBFB86C9DF5}" type="parTrans" cxnId="{698A965B-7990-487B-8C18-0E0F93D651B2}">
      <dgm:prSet/>
      <dgm:spPr/>
      <dgm:t>
        <a:bodyPr/>
        <a:lstStyle/>
        <a:p>
          <a:endParaRPr lang="en-US"/>
        </a:p>
      </dgm:t>
    </dgm:pt>
    <dgm:pt modelId="{179A8AAE-3BFB-44D6-B39E-92ACF53CAC0C}" type="sibTrans" cxnId="{698A965B-7990-487B-8C18-0E0F93D651B2}">
      <dgm:prSet/>
      <dgm:spPr/>
      <dgm:t>
        <a:bodyPr/>
        <a:lstStyle/>
        <a:p>
          <a:endParaRPr lang="en-US"/>
        </a:p>
      </dgm:t>
    </dgm:pt>
    <dgm:pt modelId="{7A6281D9-C38A-4CAF-A412-8050DBC2E20D}">
      <dgm:prSet/>
      <dgm:spPr/>
      <dgm:t>
        <a:bodyPr/>
        <a:lstStyle/>
        <a:p>
          <a:r>
            <a:rPr lang="en-US" dirty="0" smtClean="0"/>
            <a:t>Execute gesture</a:t>
          </a:r>
          <a:endParaRPr lang="en-US" dirty="0"/>
        </a:p>
      </dgm:t>
    </dgm:pt>
    <dgm:pt modelId="{93246ED5-F6ED-433B-8181-082976F35485}" type="parTrans" cxnId="{62962E71-21DB-48A2-91B8-293502228FB2}">
      <dgm:prSet/>
      <dgm:spPr/>
      <dgm:t>
        <a:bodyPr/>
        <a:lstStyle/>
        <a:p>
          <a:endParaRPr lang="en-US"/>
        </a:p>
      </dgm:t>
    </dgm:pt>
    <dgm:pt modelId="{FF98DCEA-1BED-40EF-B9BD-B3D129AACCAC}" type="sibTrans" cxnId="{62962E71-21DB-48A2-91B8-293502228FB2}">
      <dgm:prSet/>
      <dgm:spPr/>
      <dgm:t>
        <a:bodyPr/>
        <a:lstStyle/>
        <a:p>
          <a:endParaRPr lang="en-US"/>
        </a:p>
      </dgm:t>
    </dgm:pt>
    <dgm:pt modelId="{0F9DDEB3-F040-46D6-816F-E50DCE60B792}">
      <dgm:prSet/>
      <dgm:spPr/>
      <dgm:t>
        <a:bodyPr/>
        <a:lstStyle/>
        <a:p>
          <a:r>
            <a:rPr lang="en-US" dirty="0" smtClean="0"/>
            <a:t>Wait for input</a:t>
          </a:r>
          <a:endParaRPr lang="en-US" dirty="0"/>
        </a:p>
      </dgm:t>
    </dgm:pt>
    <dgm:pt modelId="{977BD998-1569-477A-ADB4-D2EFFF9F4BF1}" type="parTrans" cxnId="{8EFF4B51-7AD9-4E44-81D4-52BCD7F623EC}">
      <dgm:prSet/>
      <dgm:spPr/>
      <dgm:t>
        <a:bodyPr/>
        <a:lstStyle/>
        <a:p>
          <a:endParaRPr lang="en-US"/>
        </a:p>
      </dgm:t>
    </dgm:pt>
    <dgm:pt modelId="{D5B765FA-E7DF-4F2C-A98C-37EDE6634B24}" type="sibTrans" cxnId="{8EFF4B51-7AD9-4E44-81D4-52BCD7F623EC}">
      <dgm:prSet/>
      <dgm:spPr/>
      <dgm:t>
        <a:bodyPr/>
        <a:lstStyle/>
        <a:p>
          <a:endParaRPr lang="en-US"/>
        </a:p>
      </dgm:t>
    </dgm:pt>
    <dgm:pt modelId="{3ED4F0EA-D2CE-4716-9A57-3DCC757E0BE2}" type="pres">
      <dgm:prSet presAssocID="{149BBE70-1556-4F86-B53C-8D93917AE1B2}" presName="Name0" presStyleCnt="0">
        <dgm:presLayoutVars>
          <dgm:dir/>
          <dgm:animLvl val="lvl"/>
          <dgm:resizeHandles val="exact"/>
        </dgm:presLayoutVars>
      </dgm:prSet>
      <dgm:spPr/>
    </dgm:pt>
    <dgm:pt modelId="{D10851EE-F65A-42F4-A157-ECD4727ED063}" type="pres">
      <dgm:prSet presAssocID="{44A01FA4-072D-4B2A-8D37-A0CDAD386A00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679DB3-1D65-4452-A4CC-9B3966A7CBB2}" type="pres">
      <dgm:prSet presAssocID="{5060AC47-25EE-417F-B8C9-27B0F17D51E9}" presName="parTxOnlySpace" presStyleCnt="0"/>
      <dgm:spPr/>
    </dgm:pt>
    <dgm:pt modelId="{46F2F541-8B56-458E-BD93-0A234604AEF3}" type="pres">
      <dgm:prSet presAssocID="{2CCADBDC-9717-4B13-B6DD-0A9351EFA4CC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754E8B7-DFEF-4DC2-9B36-FC651172B916}" type="pres">
      <dgm:prSet presAssocID="{BFB70AF0-1C97-42C0-A393-823F8E606D95}" presName="parTxOnlySpace" presStyleCnt="0"/>
      <dgm:spPr/>
    </dgm:pt>
    <dgm:pt modelId="{7A8B618B-1B86-43F7-A935-CCC4B59D202B}" type="pres">
      <dgm:prSet presAssocID="{17FB562A-A660-4779-954C-7D9D5EC6E80D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490C62-6112-4E68-8C18-CBB411335737}" type="pres">
      <dgm:prSet presAssocID="{179A8AAE-3BFB-44D6-B39E-92ACF53CAC0C}" presName="parTxOnlySpace" presStyleCnt="0"/>
      <dgm:spPr/>
    </dgm:pt>
    <dgm:pt modelId="{3F574F18-C7EA-4907-BDD9-4A498C8BE33C}" type="pres">
      <dgm:prSet presAssocID="{7A6281D9-C38A-4CAF-A412-8050DBC2E20D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BD83F1A-3897-4C9F-B1F3-A400062FE3B9}" type="pres">
      <dgm:prSet presAssocID="{FF98DCEA-1BED-40EF-B9BD-B3D129AACCAC}" presName="parTxOnlySpace" presStyleCnt="0"/>
      <dgm:spPr/>
    </dgm:pt>
    <dgm:pt modelId="{2FEFEA24-5699-4784-BEC1-C43843D08DD6}" type="pres">
      <dgm:prSet presAssocID="{0F9DDEB3-F040-46D6-816F-E50DCE60B79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E452C3-64FD-4113-A696-115C66331EE1}" type="presOf" srcId="{44A01FA4-072D-4B2A-8D37-A0CDAD386A00}" destId="{D10851EE-F65A-42F4-A157-ECD4727ED063}" srcOrd="0" destOrd="0" presId="urn:microsoft.com/office/officeart/2005/8/layout/chevron1"/>
    <dgm:cxn modelId="{CBFA5543-A5BC-4B2F-95A6-E5737D3E7D51}" type="presOf" srcId="{17FB562A-A660-4779-954C-7D9D5EC6E80D}" destId="{7A8B618B-1B86-43F7-A935-CCC4B59D202B}" srcOrd="0" destOrd="0" presId="urn:microsoft.com/office/officeart/2005/8/layout/chevron1"/>
    <dgm:cxn modelId="{62962E71-21DB-48A2-91B8-293502228FB2}" srcId="{149BBE70-1556-4F86-B53C-8D93917AE1B2}" destId="{7A6281D9-C38A-4CAF-A412-8050DBC2E20D}" srcOrd="3" destOrd="0" parTransId="{93246ED5-F6ED-433B-8181-082976F35485}" sibTransId="{FF98DCEA-1BED-40EF-B9BD-B3D129AACCAC}"/>
    <dgm:cxn modelId="{3CCCC2C1-BB14-47B9-824C-DBB0DAAFB546}" srcId="{149BBE70-1556-4F86-B53C-8D93917AE1B2}" destId="{2CCADBDC-9717-4B13-B6DD-0A9351EFA4CC}" srcOrd="1" destOrd="0" parTransId="{E9F42C4B-517D-49A1-9F73-0220EE74E059}" sibTransId="{BFB70AF0-1C97-42C0-A393-823F8E606D95}"/>
    <dgm:cxn modelId="{AD57AE42-5232-4C6E-B2DF-AAEBBFC79912}" type="presOf" srcId="{0F9DDEB3-F040-46D6-816F-E50DCE60B792}" destId="{2FEFEA24-5699-4784-BEC1-C43843D08DD6}" srcOrd="0" destOrd="0" presId="urn:microsoft.com/office/officeart/2005/8/layout/chevron1"/>
    <dgm:cxn modelId="{3282F4D3-0E12-4107-89BE-3AB3BC4B29D5}" type="presOf" srcId="{7A6281D9-C38A-4CAF-A412-8050DBC2E20D}" destId="{3F574F18-C7EA-4907-BDD9-4A498C8BE33C}" srcOrd="0" destOrd="0" presId="urn:microsoft.com/office/officeart/2005/8/layout/chevron1"/>
    <dgm:cxn modelId="{698A965B-7990-487B-8C18-0E0F93D651B2}" srcId="{149BBE70-1556-4F86-B53C-8D93917AE1B2}" destId="{17FB562A-A660-4779-954C-7D9D5EC6E80D}" srcOrd="2" destOrd="0" parTransId="{F2CAA6AF-EC21-47EB-98DC-6EBFB86C9DF5}" sibTransId="{179A8AAE-3BFB-44D6-B39E-92ACF53CAC0C}"/>
    <dgm:cxn modelId="{0903D1A0-484F-4B3A-B0A5-3E20FB077C5F}" type="presOf" srcId="{2CCADBDC-9717-4B13-B6DD-0A9351EFA4CC}" destId="{46F2F541-8B56-458E-BD93-0A234604AEF3}" srcOrd="0" destOrd="0" presId="urn:microsoft.com/office/officeart/2005/8/layout/chevron1"/>
    <dgm:cxn modelId="{8EFF4B51-7AD9-4E44-81D4-52BCD7F623EC}" srcId="{149BBE70-1556-4F86-B53C-8D93917AE1B2}" destId="{0F9DDEB3-F040-46D6-816F-E50DCE60B792}" srcOrd="4" destOrd="0" parTransId="{977BD998-1569-477A-ADB4-D2EFFF9F4BF1}" sibTransId="{D5B765FA-E7DF-4F2C-A98C-37EDE6634B24}"/>
    <dgm:cxn modelId="{7140715D-1479-4AA5-81A2-790F2550E60A}" srcId="{149BBE70-1556-4F86-B53C-8D93917AE1B2}" destId="{44A01FA4-072D-4B2A-8D37-A0CDAD386A00}" srcOrd="0" destOrd="0" parTransId="{DBC3A59F-6F22-457A-9999-6B626C2D6E5F}" sibTransId="{5060AC47-25EE-417F-B8C9-27B0F17D51E9}"/>
    <dgm:cxn modelId="{64F4B3DD-BE03-497A-B5A9-D75AC3892EB3}" type="presOf" srcId="{149BBE70-1556-4F86-B53C-8D93917AE1B2}" destId="{3ED4F0EA-D2CE-4716-9A57-3DCC757E0BE2}" srcOrd="0" destOrd="0" presId="urn:microsoft.com/office/officeart/2005/8/layout/chevron1"/>
    <dgm:cxn modelId="{2C53038B-B6DA-4830-8D41-5E45640A39C0}" type="presParOf" srcId="{3ED4F0EA-D2CE-4716-9A57-3DCC757E0BE2}" destId="{D10851EE-F65A-42F4-A157-ECD4727ED063}" srcOrd="0" destOrd="0" presId="urn:microsoft.com/office/officeart/2005/8/layout/chevron1"/>
    <dgm:cxn modelId="{59842F13-1056-435E-9E29-FE052EC8FF3E}" type="presParOf" srcId="{3ED4F0EA-D2CE-4716-9A57-3DCC757E0BE2}" destId="{7A679DB3-1D65-4452-A4CC-9B3966A7CBB2}" srcOrd="1" destOrd="0" presId="urn:microsoft.com/office/officeart/2005/8/layout/chevron1"/>
    <dgm:cxn modelId="{A038EB8E-39BC-49A4-917A-CE28F439492A}" type="presParOf" srcId="{3ED4F0EA-D2CE-4716-9A57-3DCC757E0BE2}" destId="{46F2F541-8B56-458E-BD93-0A234604AEF3}" srcOrd="2" destOrd="0" presId="urn:microsoft.com/office/officeart/2005/8/layout/chevron1"/>
    <dgm:cxn modelId="{FFBFD5FA-6689-4E4E-BABB-C265F0ECE1C4}" type="presParOf" srcId="{3ED4F0EA-D2CE-4716-9A57-3DCC757E0BE2}" destId="{2754E8B7-DFEF-4DC2-9B36-FC651172B916}" srcOrd="3" destOrd="0" presId="urn:microsoft.com/office/officeart/2005/8/layout/chevron1"/>
    <dgm:cxn modelId="{ADC7FA9B-0438-4BF0-ABF7-0D119DE139FD}" type="presParOf" srcId="{3ED4F0EA-D2CE-4716-9A57-3DCC757E0BE2}" destId="{7A8B618B-1B86-43F7-A935-CCC4B59D202B}" srcOrd="4" destOrd="0" presId="urn:microsoft.com/office/officeart/2005/8/layout/chevron1"/>
    <dgm:cxn modelId="{47EF295A-4106-4FDD-BC87-7AF11E6C6157}" type="presParOf" srcId="{3ED4F0EA-D2CE-4716-9A57-3DCC757E0BE2}" destId="{26490C62-6112-4E68-8C18-CBB411335737}" srcOrd="5" destOrd="0" presId="urn:microsoft.com/office/officeart/2005/8/layout/chevron1"/>
    <dgm:cxn modelId="{DA384956-2242-4421-A2FD-231E18329381}" type="presParOf" srcId="{3ED4F0EA-D2CE-4716-9A57-3DCC757E0BE2}" destId="{3F574F18-C7EA-4907-BDD9-4A498C8BE33C}" srcOrd="6" destOrd="0" presId="urn:microsoft.com/office/officeart/2005/8/layout/chevron1"/>
    <dgm:cxn modelId="{2941B228-5829-4137-B634-6F8156A5A56F}" type="presParOf" srcId="{3ED4F0EA-D2CE-4716-9A57-3DCC757E0BE2}" destId="{DBD83F1A-3897-4C9F-B1F3-A400062FE3B9}" srcOrd="7" destOrd="0" presId="urn:microsoft.com/office/officeart/2005/8/layout/chevron1"/>
    <dgm:cxn modelId="{A4021FA0-0871-4607-8230-8935F1D16254}" type="presParOf" srcId="{3ED4F0EA-D2CE-4716-9A57-3DCC757E0BE2}" destId="{2FEFEA24-5699-4784-BEC1-C43843D08DD6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0851EE-F65A-42F4-A157-ECD4727ED063}">
      <dsp:nvSpPr>
        <dsp:cNvPr id="0" name=""/>
        <dsp:cNvSpPr/>
      </dsp:nvSpPr>
      <dsp:spPr>
        <a:xfrm>
          <a:off x="2724" y="2224317"/>
          <a:ext cx="2425077" cy="97003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User inputs gesture</a:t>
          </a:r>
          <a:endParaRPr lang="en-US" sz="1800" kern="1200" dirty="0"/>
        </a:p>
      </dsp:txBody>
      <dsp:txXfrm>
        <a:off x="487740" y="2224317"/>
        <a:ext cx="1455046" cy="970031"/>
      </dsp:txXfrm>
    </dsp:sp>
    <dsp:sp modelId="{46F2F541-8B56-458E-BD93-0A234604AEF3}">
      <dsp:nvSpPr>
        <dsp:cNvPr id="0" name=""/>
        <dsp:cNvSpPr/>
      </dsp:nvSpPr>
      <dsp:spPr>
        <a:xfrm>
          <a:off x="2185294" y="2224317"/>
          <a:ext cx="2425077" cy="97003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Parse text</a:t>
          </a:r>
          <a:endParaRPr lang="en-US" sz="1800" kern="1200" dirty="0"/>
        </a:p>
      </dsp:txBody>
      <dsp:txXfrm>
        <a:off x="2670310" y="2224317"/>
        <a:ext cx="1455046" cy="970031"/>
      </dsp:txXfrm>
    </dsp:sp>
    <dsp:sp modelId="{7A8B618B-1B86-43F7-A935-CCC4B59D202B}">
      <dsp:nvSpPr>
        <dsp:cNvPr id="0" name=""/>
        <dsp:cNvSpPr/>
      </dsp:nvSpPr>
      <dsp:spPr>
        <a:xfrm>
          <a:off x="4367864" y="2224317"/>
          <a:ext cx="2425077" cy="97003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Decide what gesture needs to be executed</a:t>
          </a:r>
          <a:endParaRPr lang="en-US" sz="1800" kern="1200" dirty="0"/>
        </a:p>
      </dsp:txBody>
      <dsp:txXfrm>
        <a:off x="4852880" y="2224317"/>
        <a:ext cx="1455046" cy="970031"/>
      </dsp:txXfrm>
    </dsp:sp>
    <dsp:sp modelId="{3F574F18-C7EA-4907-BDD9-4A498C8BE33C}">
      <dsp:nvSpPr>
        <dsp:cNvPr id="0" name=""/>
        <dsp:cNvSpPr/>
      </dsp:nvSpPr>
      <dsp:spPr>
        <a:xfrm>
          <a:off x="6550434" y="2224317"/>
          <a:ext cx="2425077" cy="97003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Execute gesture</a:t>
          </a:r>
          <a:endParaRPr lang="en-US" sz="1800" kern="1200" dirty="0"/>
        </a:p>
      </dsp:txBody>
      <dsp:txXfrm>
        <a:off x="7035450" y="2224317"/>
        <a:ext cx="1455046" cy="970031"/>
      </dsp:txXfrm>
    </dsp:sp>
    <dsp:sp modelId="{2FEFEA24-5699-4784-BEC1-C43843D08DD6}">
      <dsp:nvSpPr>
        <dsp:cNvPr id="0" name=""/>
        <dsp:cNvSpPr/>
      </dsp:nvSpPr>
      <dsp:spPr>
        <a:xfrm>
          <a:off x="8733004" y="2224317"/>
          <a:ext cx="2425077" cy="97003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Wait for input</a:t>
          </a:r>
          <a:endParaRPr lang="en-US" sz="1800" kern="1200" dirty="0"/>
        </a:p>
      </dsp:txBody>
      <dsp:txXfrm>
        <a:off x="9218020" y="2224317"/>
        <a:ext cx="1455046" cy="9700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19D73-59DD-BE49-82FE-AA258FA609A9}" type="datetimeFigureOut">
              <a:rPr lang="en-US" smtClean="0"/>
              <a:t>12/3/2019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8BFCE-A92A-1C48-99C5-DD569B907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7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8BFCE-A92A-1C48-99C5-DD569B907C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7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12/3/2019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023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0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10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92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215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13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5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86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1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12/3/2019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90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3688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=""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15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3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ontent/pdf/10.1007/s12369-013-0196-9.pdf" TargetMode="External"/><Relationship Id="rId2" Type="http://schemas.openxmlformats.org/officeDocument/2006/relationships/hyperlink" Target="https://doi.org/10.1007/s12369-013-0196-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imavis.2005.12.020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image" Target="../media/image23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14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2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="" xmlns:a16="http://schemas.microsoft.com/office/drawing/2014/main" id="{B9DE60DE-206F-4C06-AB1B-E291D74E6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-13252" y="10"/>
            <a:ext cx="12191979" cy="6857990"/>
          </a:xfrm>
          <a:prstGeom prst="rect">
            <a:avLst/>
          </a:prstGeom>
        </p:spPr>
      </p:pic>
      <p:sp>
        <p:nvSpPr>
          <p:cNvPr id="13" name="Rectangle 8">
            <a:extLst>
              <a:ext uri="{FF2B5EF4-FFF2-40B4-BE49-F238E27FC236}">
                <a16:creationId xmlns="" xmlns:a16="http://schemas.microsoft.com/office/drawing/2014/main" id="{2644B391-9BFE-445C-A9EC-F544BB85FBC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80F26E69-87D9-4655-AE7B-280A87AA3CA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6987521E-344A-3D40-AA07-808A94CC0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tx1"/>
                </a:solidFill>
              </a:rPr>
              <a:t>Human Evaluation of a Robot’s Pointing Capability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56EF9A0B-6B60-164D-A549-853B5D916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</a:rPr>
              <a:t>Or, How I Learned to Stop Worrying About the Robot and Love the </a:t>
            </a:r>
            <a:r>
              <a:rPr lang="en-US" sz="1500" dirty="0" smtClean="0">
                <a:solidFill>
                  <a:schemeClr val="tx1"/>
                </a:solidFill>
              </a:rPr>
              <a:t>Simulation</a:t>
            </a:r>
            <a:endParaRPr lang="en-US" sz="15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7C2DF82-1AFA-704A-9F7E-D7390D3B0C9A}"/>
              </a:ext>
            </a:extLst>
          </p:cNvPr>
          <p:cNvSpPr txBox="1"/>
          <p:nvPr/>
        </p:nvSpPr>
        <p:spPr>
          <a:xfrm>
            <a:off x="1814513" y="5399736"/>
            <a:ext cx="518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Bryan </a:t>
            </a:r>
            <a:r>
              <a:rPr lang="en-US" dirty="0" err="1"/>
              <a:t>MacGavin</a:t>
            </a:r>
            <a:r>
              <a:rPr lang="en-US" dirty="0"/>
              <a:t> and Jen Tennison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4E639D44-F98D-7641-B79C-13EBD899B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36" b="17748"/>
          <a:stretch/>
        </p:blipFill>
        <p:spPr>
          <a:xfrm>
            <a:off x="3055576" y="5871714"/>
            <a:ext cx="1216032" cy="49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4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606D15-BF81-4B7F-A16B-E377780B3A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TextBox 2"/>
          <p:cNvSpPr txBox="1"/>
          <p:nvPr/>
        </p:nvSpPr>
        <p:spPr>
          <a:xfrm rot="19448046">
            <a:off x="3889595" y="3240520"/>
            <a:ext cx="4369522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Impact" panose="020B0806030902050204" pitchFamily="34" charset="0"/>
              </a:rPr>
              <a:t>See, what happened was…</a:t>
            </a:r>
            <a:endParaRPr 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328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7E3FC38B-B15A-7946-969F-AD3D719302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computer, table, sitting&#10;&#10;Description automatically generated">
            <a:extLst>
              <a:ext uri="{FF2B5EF4-FFF2-40B4-BE49-F238E27FC236}">
                <a16:creationId xmlns="" xmlns:a16="http://schemas.microsoft.com/office/drawing/2014/main" id="{E0491365-7418-C14D-8186-D24FE2757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6" r="13698"/>
          <a:stretch/>
        </p:blipFill>
        <p:spPr>
          <a:xfrm>
            <a:off x="3105150" y="0"/>
            <a:ext cx="59817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ABA7099-4EC8-F74D-B995-8BBDB700910E}"/>
              </a:ext>
            </a:extLst>
          </p:cNvPr>
          <p:cNvSpPr txBox="1"/>
          <p:nvPr/>
        </p:nvSpPr>
        <p:spPr>
          <a:xfrm>
            <a:off x="8362949" y="2470794"/>
            <a:ext cx="1123951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Laser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D55BFD3-1979-9F42-8D49-6936BE656999}"/>
              </a:ext>
            </a:extLst>
          </p:cNvPr>
          <p:cNvSpPr txBox="1"/>
          <p:nvPr/>
        </p:nvSpPr>
        <p:spPr>
          <a:xfrm>
            <a:off x="8362949" y="4234844"/>
            <a:ext cx="2338389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Robotic Arm (2 DOF)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1761088-5EF0-754A-BC28-DFCFE306F8C6}"/>
              </a:ext>
            </a:extLst>
          </p:cNvPr>
          <p:cNvSpPr txBox="1"/>
          <p:nvPr/>
        </p:nvSpPr>
        <p:spPr>
          <a:xfrm>
            <a:off x="747713" y="2351782"/>
            <a:ext cx="3228975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Power Supply (12 V)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465E000-5EEC-B04B-954B-72ACC61340E5}"/>
              </a:ext>
            </a:extLst>
          </p:cNvPr>
          <p:cNvSpPr txBox="1"/>
          <p:nvPr/>
        </p:nvSpPr>
        <p:spPr>
          <a:xfrm>
            <a:off x="8362949" y="1253550"/>
            <a:ext cx="2771775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Pointing Hand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4919D90A-7596-ED45-8C66-999834660D67}"/>
              </a:ext>
            </a:extLst>
          </p:cNvPr>
          <p:cNvCxnSpPr/>
          <p:nvPr/>
        </p:nvCxnSpPr>
        <p:spPr>
          <a:xfrm flipH="1">
            <a:off x="7600951" y="1515160"/>
            <a:ext cx="893569" cy="4217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="" xmlns:a16="http://schemas.microsoft.com/office/drawing/2014/main" id="{54153761-5FFA-7242-BB1A-C88AC1D9A05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00951" y="2732404"/>
            <a:ext cx="761998" cy="3077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94B554D5-BB07-0D45-A403-69BBE003DEA6}"/>
              </a:ext>
            </a:extLst>
          </p:cNvPr>
          <p:cNvCxnSpPr>
            <a:cxnSpLocks/>
          </p:cNvCxnSpPr>
          <p:nvPr/>
        </p:nvCxnSpPr>
        <p:spPr>
          <a:xfrm flipH="1">
            <a:off x="7215189" y="4711897"/>
            <a:ext cx="1279331" cy="61556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="" xmlns:a16="http://schemas.microsoft.com/office/drawing/2014/main" id="{1F9B3581-5B7B-804D-8DD4-A3133C7631BD}"/>
              </a:ext>
            </a:extLst>
          </p:cNvPr>
          <p:cNvCxnSpPr>
            <a:cxnSpLocks/>
          </p:cNvCxnSpPr>
          <p:nvPr/>
        </p:nvCxnSpPr>
        <p:spPr>
          <a:xfrm>
            <a:off x="1905712" y="2763182"/>
            <a:ext cx="2070976" cy="2065283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65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4068831988"/>
              </p:ext>
            </p:extLst>
          </p:nvPr>
        </p:nvGraphicFramePr>
        <p:xfrm>
          <a:off x="581113" y="719666"/>
          <a:ext cx="1116080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Curved Down Arrow 2"/>
          <p:cNvSpPr/>
          <p:nvPr/>
        </p:nvSpPr>
        <p:spPr>
          <a:xfrm flipH="1">
            <a:off x="1247685" y="1196411"/>
            <a:ext cx="9332007" cy="1657884"/>
          </a:xfrm>
          <a:prstGeom prst="curved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16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4061D13-870C-184C-8652-20E722370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217" y="622063"/>
            <a:ext cx="74676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810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="" xmlns:a16="http://schemas.microsoft.com/office/drawing/2014/main" id="{2D212A2F-8DE0-9A40-A78D-9A58D2C26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620" y="473075"/>
            <a:ext cx="6578770" cy="59118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="" xmlns:a16="http://schemas.microsoft.com/office/drawing/2014/main" id="{2649E8B2-98F2-B148-99F3-57E3286EEC51}"/>
              </a:ext>
            </a:extLst>
          </p:cNvPr>
          <p:cNvSpPr/>
          <p:nvPr/>
        </p:nvSpPr>
        <p:spPr>
          <a:xfrm>
            <a:off x="2641869" y="3704222"/>
            <a:ext cx="3183409" cy="279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="" xmlns:a16="http://schemas.microsoft.com/office/drawing/2014/main" id="{53896725-728C-4946-B6DE-543998933ABF}"/>
              </a:ext>
            </a:extLst>
          </p:cNvPr>
          <p:cNvSpPr/>
          <p:nvPr/>
        </p:nvSpPr>
        <p:spPr>
          <a:xfrm>
            <a:off x="2126840" y="3844105"/>
            <a:ext cx="521477" cy="1869354"/>
          </a:xfrm>
          <a:custGeom>
            <a:avLst/>
            <a:gdLst>
              <a:gd name="connsiteX0" fmla="*/ 986442 w 986442"/>
              <a:gd name="connsiteY0" fmla="*/ 0 h 2228850"/>
              <a:gd name="connsiteX1" fmla="*/ 605 w 986442"/>
              <a:gd name="connsiteY1" fmla="*/ 1214437 h 2228850"/>
              <a:gd name="connsiteX2" fmla="*/ 843567 w 986442"/>
              <a:gd name="connsiteY2" fmla="*/ 2228850 h 2228850"/>
              <a:gd name="connsiteX0" fmla="*/ 601412 w 601412"/>
              <a:gd name="connsiteY0" fmla="*/ 0 h 2228850"/>
              <a:gd name="connsiteX1" fmla="*/ 1337 w 601412"/>
              <a:gd name="connsiteY1" fmla="*/ 1114425 h 2228850"/>
              <a:gd name="connsiteX2" fmla="*/ 458537 w 601412"/>
              <a:gd name="connsiteY2" fmla="*/ 2228850 h 2228850"/>
              <a:gd name="connsiteX0" fmla="*/ 600174 w 600174"/>
              <a:gd name="connsiteY0" fmla="*/ 0 h 2100262"/>
              <a:gd name="connsiteX1" fmla="*/ 99 w 600174"/>
              <a:gd name="connsiteY1" fmla="*/ 1114425 h 2100262"/>
              <a:gd name="connsiteX2" fmla="*/ 557312 w 600174"/>
              <a:gd name="connsiteY2" fmla="*/ 2100262 h 2100262"/>
              <a:gd name="connsiteX0" fmla="*/ 585891 w 585891"/>
              <a:gd name="connsiteY0" fmla="*/ 0 h 2100262"/>
              <a:gd name="connsiteX1" fmla="*/ 103 w 585891"/>
              <a:gd name="connsiteY1" fmla="*/ 1042988 h 2100262"/>
              <a:gd name="connsiteX2" fmla="*/ 543029 w 585891"/>
              <a:gd name="connsiteY2" fmla="*/ 2100262 h 210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5891" h="2100262">
                <a:moveTo>
                  <a:pt x="585891" y="0"/>
                </a:moveTo>
                <a:cubicBezTo>
                  <a:pt x="104878" y="421481"/>
                  <a:pt x="7247" y="692944"/>
                  <a:pt x="103" y="1042988"/>
                </a:cubicBezTo>
                <a:cubicBezTo>
                  <a:pt x="-7041" y="1393032"/>
                  <a:pt x="362054" y="1926431"/>
                  <a:pt x="543029" y="2100262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B23371C4-74D8-1F4B-AF38-ECE9CF84A268}"/>
              </a:ext>
            </a:extLst>
          </p:cNvPr>
          <p:cNvSpPr/>
          <p:nvPr/>
        </p:nvSpPr>
        <p:spPr>
          <a:xfrm>
            <a:off x="2641869" y="5156540"/>
            <a:ext cx="2072822" cy="1315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6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15910" y="2803406"/>
            <a:ext cx="7827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This worked in simulation…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48580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606D15-BF81-4B7F-A16B-E377780B3A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171B2581-F837-124C-9A40-77191FB04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60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97FEBF0-08C4-441C-9F3C-DB2BAF7F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8D7AAA8-1867-46CB-B05A-B80151A62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Unable to reach </a:t>
            </a:r>
            <a:r>
              <a:rPr lang="en-US" sz="2400" dirty="0" smtClean="0"/>
              <a:t>study </a:t>
            </a:r>
            <a:r>
              <a:rPr lang="en-US" sz="2400" dirty="0"/>
              <a:t>phase due to hardware and software challenges.</a:t>
            </a:r>
          </a:p>
          <a:p>
            <a:pPr marL="0" indent="0">
              <a:buNone/>
            </a:pP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Unable to work the Brunel hand beyond demo gestures, even after updating it’s library files</a:t>
            </a:r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A new ROS </a:t>
            </a:r>
            <a:r>
              <a:rPr lang="en-US" sz="2400" dirty="0" err="1" smtClean="0"/>
              <a:t>iso</a:t>
            </a:r>
            <a:r>
              <a:rPr lang="en-US" sz="2400" dirty="0" smtClean="0"/>
              <a:t> </a:t>
            </a:r>
            <a:r>
              <a:rPr lang="en-US" sz="2400" dirty="0"/>
              <a:t>had </a:t>
            </a:r>
            <a:r>
              <a:rPr lang="en-US" sz="2400" dirty="0" smtClean="0"/>
              <a:t>to be made with up-to-date libraries, even to use simulator</a:t>
            </a: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start-up routine had to be established to move arm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Error accumulation in arm trajectory movement had to be accounted </a:t>
            </a:r>
            <a:r>
              <a:rPr lang="en-US" sz="2400" dirty="0" smtClean="0"/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13572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B7EFD50-B4A5-B844-890D-D0C85687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Start-up Routine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C7B3FC05-D0E1-4845-AD31-AA88CAE78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3077"/>
            <a:ext cx="10058400" cy="1054418"/>
          </a:xfrm>
        </p:spPr>
        <p:txBody>
          <a:bodyPr>
            <a:normAutofit/>
          </a:bodyPr>
          <a:lstStyle/>
          <a:p>
            <a:r>
              <a:rPr lang="en-US" sz="2400" dirty="0"/>
              <a:t>To interface with the arm and use the hardware successfully, a sequence of commands had to be run each time the USB loaded.</a:t>
            </a:r>
          </a:p>
          <a:p>
            <a:endParaRPr lang="en-US" sz="2000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="" xmlns:a16="http://schemas.microsoft.com/office/drawing/2014/main" id="{AB8528B0-E885-1943-9300-41F11BBBA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611" b="24748"/>
          <a:stretch/>
        </p:blipFill>
        <p:spPr>
          <a:xfrm>
            <a:off x="1595438" y="3262128"/>
            <a:ext cx="4727573" cy="13845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87225AF-435A-764B-9847-FEFDDF64F6A1}"/>
              </a:ext>
            </a:extLst>
          </p:cNvPr>
          <p:cNvSpPr txBox="1"/>
          <p:nvPr/>
        </p:nvSpPr>
        <p:spPr>
          <a:xfrm>
            <a:off x="6853238" y="3128957"/>
            <a:ext cx="32289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Builds </a:t>
            </a:r>
            <a:r>
              <a:rPr lang="en-US" b="1" dirty="0" err="1">
                <a:solidFill>
                  <a:schemeClr val="bg1"/>
                </a:solidFill>
              </a:rPr>
              <a:t>catkin_ws</a:t>
            </a:r>
            <a:r>
              <a:rPr lang="en-US" b="1" dirty="0">
                <a:solidFill>
                  <a:schemeClr val="bg1"/>
                </a:solidFill>
              </a:rPr>
              <a:t> packages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132AE9F-C410-B647-800C-96CB01A788F8}"/>
              </a:ext>
            </a:extLst>
          </p:cNvPr>
          <p:cNvSpPr txBox="1"/>
          <p:nvPr/>
        </p:nvSpPr>
        <p:spPr>
          <a:xfrm>
            <a:off x="6853239" y="3585085"/>
            <a:ext cx="14478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ROS  setup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D2F1376-E4E6-E944-A86A-E2B1251F77E8}"/>
              </a:ext>
            </a:extLst>
          </p:cNvPr>
          <p:cNvSpPr txBox="1"/>
          <p:nvPr/>
        </p:nvSpPr>
        <p:spPr>
          <a:xfrm>
            <a:off x="6853238" y="4048913"/>
            <a:ext cx="322897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Connects to USB 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37C70AB-F230-9941-8B1D-D15BFD5A7B50}"/>
              </a:ext>
            </a:extLst>
          </p:cNvPr>
          <p:cNvSpPr txBox="1"/>
          <p:nvPr/>
        </p:nvSpPr>
        <p:spPr>
          <a:xfrm>
            <a:off x="6853238" y="4513534"/>
            <a:ext cx="322897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Enables hardware control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1800E27C-BD17-5142-8981-0EA57EEF5BA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328988" y="3313623"/>
            <a:ext cx="3524250" cy="1846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7787C819-D510-954C-A592-4DBFD986DDD4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172203" y="3769751"/>
            <a:ext cx="681036" cy="1846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="" xmlns:a16="http://schemas.microsoft.com/office/drawing/2014/main" id="{3CB5CDE6-0A81-6143-A78B-8CF5CB4CE74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091114" y="4233579"/>
            <a:ext cx="176212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24D2EDF5-04AF-9040-878F-0630D9D4C45B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700713" y="4512741"/>
            <a:ext cx="1152525" cy="1854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0238C3E9-A716-FF4E-8809-E7802CF3C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952" y="1817026"/>
            <a:ext cx="6224118" cy="24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1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mall, black, sitting&#10;&#10;Description automatically generated">
            <a:extLst>
              <a:ext uri="{FF2B5EF4-FFF2-40B4-BE49-F238E27FC236}">
                <a16:creationId xmlns="" xmlns:a16="http://schemas.microsoft.com/office/drawing/2014/main" id="{8712F8F1-ACCC-A345-AF96-A8DE9C6FF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983" y="1301948"/>
            <a:ext cx="5672137" cy="4254103"/>
          </a:xfrm>
          <a:prstGeom prst="rect">
            <a:avLst/>
          </a:prstGeom>
        </p:spPr>
      </p:pic>
      <p:pic>
        <p:nvPicPr>
          <p:cNvPr id="7" name="Picture 6" descr="A close up of text on a whiteboard&#10;&#10;Description automatically generated">
            <a:extLst>
              <a:ext uri="{FF2B5EF4-FFF2-40B4-BE49-F238E27FC236}">
                <a16:creationId xmlns="" xmlns:a16="http://schemas.microsoft.com/office/drawing/2014/main" id="{E0961A1B-EDF5-7742-8B70-85E28DE75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62" y="592931"/>
            <a:ext cx="6581775" cy="4936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E7FDFB6-B873-BC4D-99F7-D3CFBCFE13CE}"/>
              </a:ext>
            </a:extLst>
          </p:cNvPr>
          <p:cNvSpPr txBox="1"/>
          <p:nvPr/>
        </p:nvSpPr>
        <p:spPr>
          <a:xfrm>
            <a:off x="2867025" y="780244"/>
            <a:ext cx="2771775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Does not fully straighten when called to default position.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8BDB9291-18D6-7344-AE4D-7DE25F4A98C9}"/>
              </a:ext>
            </a:extLst>
          </p:cNvPr>
          <p:cNvCxnSpPr>
            <a:cxnSpLocks/>
          </p:cNvCxnSpPr>
          <p:nvPr/>
        </p:nvCxnSpPr>
        <p:spPr>
          <a:xfrm flipH="1">
            <a:off x="2828928" y="2271713"/>
            <a:ext cx="1423984" cy="97155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7965D945-F015-7146-9663-47CB16A5F0CF}"/>
              </a:ext>
            </a:extLst>
          </p:cNvPr>
          <p:cNvSpPr txBox="1"/>
          <p:nvPr/>
        </p:nvSpPr>
        <p:spPr>
          <a:xfrm>
            <a:off x="8562975" y="5218894"/>
            <a:ext cx="2771775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Repeated commands to the same point do not match in location.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="" xmlns:a16="http://schemas.microsoft.com/office/drawing/2014/main" id="{189C163A-E3A1-754A-BD15-A8C4EBEA9CB5}"/>
              </a:ext>
            </a:extLst>
          </p:cNvPr>
          <p:cNvCxnSpPr>
            <a:cxnSpLocks/>
          </p:cNvCxnSpPr>
          <p:nvPr/>
        </p:nvCxnSpPr>
        <p:spPr>
          <a:xfrm flipH="1" flipV="1">
            <a:off x="8086727" y="4386263"/>
            <a:ext cx="519112" cy="1308584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725E574-3DFA-3640-B1AC-CBCCD8B064F5}"/>
              </a:ext>
            </a:extLst>
          </p:cNvPr>
          <p:cNvSpPr txBox="1"/>
          <p:nvPr/>
        </p:nvSpPr>
        <p:spPr>
          <a:xfrm>
            <a:off x="2867025" y="1761113"/>
            <a:ext cx="2771775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Arm is also incorrectly rotated.</a:t>
            </a:r>
          </a:p>
        </p:txBody>
      </p:sp>
      <p:pic>
        <p:nvPicPr>
          <p:cNvPr id="1026" name="Picture 2" descr="ROS ERR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232" y="2271713"/>
            <a:ext cx="7260647" cy="168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443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EF44837-AB3D-704A-A1A3-8FEBDBBC2D94}"/>
              </a:ext>
            </a:extLst>
          </p:cNvPr>
          <p:cNvSpPr/>
          <p:nvPr/>
        </p:nvSpPr>
        <p:spPr>
          <a:xfrm>
            <a:off x="-57151" y="-87644"/>
            <a:ext cx="12306300" cy="6972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="" xmlns:a16="http://schemas.microsoft.com/office/drawing/2014/main" id="{3625AE5D-72A3-234B-BCE6-7ED67B161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2" b="13016"/>
          <a:stretch/>
        </p:blipFill>
        <p:spPr bwMode="auto">
          <a:xfrm>
            <a:off x="2809868" y="925286"/>
            <a:ext cx="5143500" cy="504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EE35125A-ECE2-0F4E-972B-D4AFDD20AE92}"/>
              </a:ext>
            </a:extLst>
          </p:cNvPr>
          <p:cNvSpPr/>
          <p:nvPr/>
        </p:nvSpPr>
        <p:spPr>
          <a:xfrm>
            <a:off x="1114059" y="174329"/>
            <a:ext cx="996388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Friendship Ended with Brunel Hand 2.0</a:t>
            </a:r>
          </a:p>
        </p:txBody>
      </p:sp>
      <p:sp>
        <p:nvSpPr>
          <p:cNvPr id="5" name="&quot;No&quot; Symbol 4">
            <a:extLst>
              <a:ext uri="{FF2B5EF4-FFF2-40B4-BE49-F238E27FC236}">
                <a16:creationId xmlns="" xmlns:a16="http://schemas.microsoft.com/office/drawing/2014/main" id="{7E2F5B86-0E3D-9444-BBA9-D7E347D20E61}"/>
              </a:ext>
            </a:extLst>
          </p:cNvPr>
          <p:cNvSpPr/>
          <p:nvPr/>
        </p:nvSpPr>
        <p:spPr>
          <a:xfrm>
            <a:off x="3084732" y="2606813"/>
            <a:ext cx="2394858" cy="2481943"/>
          </a:xfrm>
          <a:prstGeom prst="noSmoking">
            <a:avLst>
              <a:gd name="adj" fmla="val 6218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F403B33-AE68-984D-8669-49EB846DC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15" t="81" r="22238" b="-81"/>
          <a:stretch/>
        </p:blipFill>
        <p:spPr>
          <a:xfrm>
            <a:off x="391881" y="3550613"/>
            <a:ext cx="1941739" cy="25333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43521C25-E38C-C84A-B0A7-080B4DC9CD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08" t="7536" r="17077" b="10754"/>
          <a:stretch/>
        </p:blipFill>
        <p:spPr>
          <a:xfrm>
            <a:off x="8719841" y="3847784"/>
            <a:ext cx="1720087" cy="24819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08F346AC-1E37-5840-B2CF-7864A3FE3B21}"/>
              </a:ext>
            </a:extLst>
          </p:cNvPr>
          <p:cNvSpPr/>
          <p:nvPr/>
        </p:nvSpPr>
        <p:spPr>
          <a:xfrm>
            <a:off x="8097859" y="1459514"/>
            <a:ext cx="4085157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Now robot arm </a:t>
            </a:r>
          </a:p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is my </a:t>
            </a:r>
          </a:p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best friend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16B60DC5-76FB-D340-B022-C87D661CB072}"/>
              </a:ext>
            </a:extLst>
          </p:cNvPr>
          <p:cNvCxnSpPr/>
          <p:nvPr/>
        </p:nvCxnSpPr>
        <p:spPr>
          <a:xfrm>
            <a:off x="391881" y="3550613"/>
            <a:ext cx="1941739" cy="2533335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7B2C9C74-9BF6-EC43-97A4-3BA44413804F}"/>
              </a:ext>
            </a:extLst>
          </p:cNvPr>
          <p:cNvCxnSpPr>
            <a:cxnSpLocks/>
          </p:cNvCxnSpPr>
          <p:nvPr/>
        </p:nvCxnSpPr>
        <p:spPr>
          <a:xfrm flipH="1">
            <a:off x="397810" y="3550613"/>
            <a:ext cx="1933284" cy="2521453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13216A13-F004-B041-93E8-EEDC3FDB9F54}"/>
              </a:ext>
            </a:extLst>
          </p:cNvPr>
          <p:cNvCxnSpPr/>
          <p:nvPr/>
        </p:nvCxnSpPr>
        <p:spPr>
          <a:xfrm>
            <a:off x="8500715" y="3828029"/>
            <a:ext cx="1941739" cy="2533335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="" xmlns:a16="http://schemas.microsoft.com/office/drawing/2014/main" id="{2DD00C9A-4EDF-9249-9DEB-D6EBA3A74DE2}"/>
              </a:ext>
            </a:extLst>
          </p:cNvPr>
          <p:cNvCxnSpPr>
            <a:cxnSpLocks/>
          </p:cNvCxnSpPr>
          <p:nvPr/>
        </p:nvCxnSpPr>
        <p:spPr>
          <a:xfrm flipH="1">
            <a:off x="8506644" y="3828029"/>
            <a:ext cx="1933284" cy="2521453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62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11CAB4A-5F12-7D4F-B2E4-59E47AA2A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F889957-674F-B747-B37B-1B18BA2EC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/>
              <a:t>ROS and Python</a:t>
            </a:r>
          </a:p>
          <a:p>
            <a:pPr lvl="1"/>
            <a:r>
              <a:rPr lang="en-US" sz="2000" dirty="0"/>
              <a:t>How </a:t>
            </a:r>
            <a:r>
              <a:rPr lang="en-US" sz="2000" dirty="0" smtClean="0"/>
              <a:t>to use python to </a:t>
            </a:r>
            <a:r>
              <a:rPr lang="en-US" sz="2000" dirty="0"/>
              <a:t>interface </a:t>
            </a:r>
            <a:r>
              <a:rPr lang="en-US" sz="2000" dirty="0" smtClean="0"/>
              <a:t>with </a:t>
            </a:r>
            <a:r>
              <a:rPr lang="en-US" sz="2000" dirty="0"/>
              <a:t>the arm motors.</a:t>
            </a:r>
          </a:p>
          <a:p>
            <a:pPr lvl="1"/>
            <a:r>
              <a:rPr lang="en-US" sz="2000" dirty="0"/>
              <a:t>Structure of </a:t>
            </a:r>
            <a:r>
              <a:rPr lang="en-US" sz="2000" dirty="0" err="1"/>
              <a:t>JointTrajectory</a:t>
            </a:r>
            <a:r>
              <a:rPr lang="en-US" sz="2000" dirty="0"/>
              <a:t> and </a:t>
            </a:r>
            <a:r>
              <a:rPr lang="en-US" sz="2000" dirty="0" err="1"/>
              <a:t>JointTrajectoryPoint</a:t>
            </a:r>
            <a:endParaRPr lang="en-US" sz="2000" dirty="0"/>
          </a:p>
          <a:p>
            <a:pPr lvl="2"/>
            <a:r>
              <a:rPr lang="en-US" sz="1900" dirty="0"/>
              <a:t>What can be left out and what needs to </a:t>
            </a:r>
            <a:r>
              <a:rPr lang="en-US" sz="1900" dirty="0" smtClean="0"/>
              <a:t>remain in the header</a:t>
            </a:r>
            <a:endParaRPr lang="en-US" sz="1900" dirty="0"/>
          </a:p>
          <a:p>
            <a:pPr lvl="1"/>
            <a:r>
              <a:rPr lang="en-US" sz="2000" dirty="0" smtClean="0"/>
              <a:t>Debugging using a simulation, </a:t>
            </a:r>
            <a:r>
              <a:rPr lang="en-US" sz="2000" dirty="0" err="1" smtClean="0"/>
              <a:t>rostopic</a:t>
            </a:r>
            <a:r>
              <a:rPr lang="en-US" sz="2000" dirty="0" smtClean="0"/>
              <a:t> pub and echo, and the arm hardware</a:t>
            </a:r>
            <a:endParaRPr lang="en-US" sz="2000" dirty="0"/>
          </a:p>
          <a:p>
            <a:r>
              <a:rPr lang="en-US" sz="2400" dirty="0" err="1" smtClean="0"/>
              <a:t>Git</a:t>
            </a:r>
            <a:r>
              <a:rPr lang="en-US" sz="2400" dirty="0" smtClean="0"/>
              <a:t> </a:t>
            </a:r>
            <a:r>
              <a:rPr lang="en-US" sz="2400" dirty="0"/>
              <a:t>without a GUI</a:t>
            </a:r>
          </a:p>
          <a:p>
            <a:pPr lvl="1"/>
            <a:r>
              <a:rPr lang="en-US" sz="2000" dirty="0"/>
              <a:t>Using terminal-based git commands for the first time</a:t>
            </a:r>
          </a:p>
          <a:p>
            <a:pPr lvl="1"/>
            <a:r>
              <a:rPr lang="en-US" sz="2000" dirty="0"/>
              <a:t>How to use VIM even though Emacs is the superior choice</a:t>
            </a:r>
          </a:p>
          <a:p>
            <a:r>
              <a:rPr lang="en-US" sz="2400" dirty="0"/>
              <a:t>The Beauty of </a:t>
            </a:r>
            <a:r>
              <a:rPr lang="en-US" sz="2400" dirty="0" smtClean="0"/>
              <a:t>Improvisation and Persistence</a:t>
            </a:r>
            <a:endParaRPr lang="en-US" sz="2400" dirty="0"/>
          </a:p>
          <a:p>
            <a:pPr lvl="1"/>
            <a:r>
              <a:rPr lang="en-US" sz="2200" i="1" dirty="0" smtClean="0"/>
              <a:t>“Just keep Swimming</a:t>
            </a:r>
            <a:r>
              <a:rPr lang="en-US" sz="2200" dirty="0" smtClean="0"/>
              <a:t>.” – Dory, Finding Nemo (2003)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607730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4BEB4893-9E83-2E4C-B8AA-01568F470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50" y="2247900"/>
            <a:ext cx="35941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98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CF40118-D38F-44A1-B646-300AB3B1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2D20363D-5A38-44BE-9B39-981C47CD0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D. </a:t>
            </a:r>
            <a:r>
              <a:rPr lang="en-US" dirty="0" err="1"/>
              <a:t>Bassily</a:t>
            </a:r>
            <a:r>
              <a:rPr lang="en-US" dirty="0"/>
              <a:t>, C. </a:t>
            </a:r>
            <a:r>
              <a:rPr lang="en-US" dirty="0" err="1"/>
              <a:t>Georgoulas</a:t>
            </a:r>
            <a:r>
              <a:rPr lang="en-US" dirty="0"/>
              <a:t>, J. </a:t>
            </a:r>
            <a:r>
              <a:rPr lang="en-US" dirty="0" err="1"/>
              <a:t>Guettler</a:t>
            </a:r>
            <a:r>
              <a:rPr lang="en-US" dirty="0"/>
              <a:t>, T. </a:t>
            </a:r>
            <a:r>
              <a:rPr lang="en-US" dirty="0" err="1"/>
              <a:t>Linner</a:t>
            </a:r>
            <a:r>
              <a:rPr lang="en-US" dirty="0"/>
              <a:t> and T. Bock, "Intuitive and Adaptive Robotic Arm Manipulation	using the Leap Motion Controller," </a:t>
            </a:r>
            <a:r>
              <a:rPr lang="en-US" i="1" dirty="0"/>
              <a:t>ISR/</a:t>
            </a:r>
            <a:r>
              <a:rPr lang="en-US" i="1" dirty="0" err="1"/>
              <a:t>Robotik</a:t>
            </a:r>
            <a:r>
              <a:rPr lang="en-US" i="1" dirty="0"/>
              <a:t> 2014; 41st International Symposium on Robotics</a:t>
            </a:r>
            <a:r>
              <a:rPr lang="en-US" dirty="0"/>
              <a:t>, 	Munich, Germany, 2014, pp. 1-7.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en-US" dirty="0">
                <a:solidFill>
                  <a:srgbClr val="333333"/>
                </a:solidFill>
              </a:rPr>
              <a:t>Salem, M., </a:t>
            </a:r>
            <a:r>
              <a:rPr lang="en-US" altLang="en-US" dirty="0" err="1">
                <a:solidFill>
                  <a:srgbClr val="333333"/>
                </a:solidFill>
              </a:rPr>
              <a:t>Eyssel</a:t>
            </a:r>
            <a:r>
              <a:rPr lang="en-US" altLang="en-US" dirty="0">
                <a:solidFill>
                  <a:srgbClr val="333333"/>
                </a:solidFill>
              </a:rPr>
              <a:t>, F., Rohlfing, K. et al. Int J of Soc Robotics (2013) 5: 313. 		</a:t>
            </a:r>
            <a:r>
              <a:rPr lang="en-US" altLang="en-US" dirty="0">
                <a:solidFill>
                  <a:srgbClr val="333333"/>
                </a:solidFill>
                <a:hlinkClick r:id="rId2"/>
              </a:rPr>
              <a:t>https://doi.org/10.1007/s12369-013-0196-9</a:t>
            </a:r>
            <a:r>
              <a:rPr lang="en-US" altLang="en-US" dirty="0">
                <a:solidFill>
                  <a:srgbClr val="333333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W. A. Bainbridge, J. Hart, E. S. Kim and B. Scassellati, "The effect of presence on human-robot		interaction," </a:t>
            </a:r>
            <a:r>
              <a:rPr lang="en-US" i="1" dirty="0"/>
              <a:t>ROMAN 2008 - The 17th IEEE International Symposium on Robot and Human Interactive 	Communication</a:t>
            </a:r>
            <a:r>
              <a:rPr lang="en-US" dirty="0"/>
              <a:t>, Munich, 2008, pp. 701-706. </a:t>
            </a:r>
            <a:r>
              <a:rPr lang="en-US" dirty="0" err="1"/>
              <a:t>doi</a:t>
            </a:r>
            <a:r>
              <a:rPr lang="en-US" dirty="0"/>
              <a:t>: 10.1109/ROMAN.2008.4600749</a:t>
            </a:r>
            <a:endParaRPr lang="en-US" dirty="0">
              <a:hlinkClick r:id="rId3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Kai Nickel, Rainer </a:t>
            </a:r>
            <a:r>
              <a:rPr lang="en-US" dirty="0" err="1"/>
              <a:t>Stiefelhagen</a:t>
            </a:r>
            <a:r>
              <a:rPr lang="en-US" dirty="0"/>
              <a:t>, “Visual recognition of pointing gestures for human–robot interaction,” </a:t>
            </a:r>
            <a:r>
              <a:rPr lang="en-US" i="1" dirty="0"/>
              <a:t>Image	and Vision Computing</a:t>
            </a:r>
            <a:r>
              <a:rPr lang="en-US" dirty="0"/>
              <a:t>, Volume 25, Issue 12, 2007, Pages 1875-1884, ISSN 0262-8856, 	</a:t>
            </a:r>
            <a:r>
              <a:rPr lang="en-US" dirty="0">
                <a:hlinkClick r:id="rId4"/>
              </a:rPr>
              <a:t>https://doi.org/10.1016/j.imavis.2005.12.020</a:t>
            </a:r>
            <a:r>
              <a:rPr lang="en-US" dirty="0"/>
              <a:t>.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="" xmlns:a16="http://schemas.microsoft.com/office/drawing/2014/main" id="{044E815D-4467-472F-8BFB-0C2566A99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07776"/>
            <a:ext cx="65" cy="615553"/>
          </a:xfrm>
          <a:prstGeom prst="rect">
            <a:avLst/>
          </a:prstGeom>
          <a:solidFill>
            <a:srgbClr val="FCFC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/>
            </a:r>
            <a:b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348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53538DF-1B4A-E141-88A3-D13EF5E0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608353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 smtClean="0"/>
              <a:t>Motivating </a:t>
            </a:r>
            <a:r>
              <a:rPr lang="en-US" dirty="0"/>
              <a:t>Question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0BBB6B01-5B73-410C-B70E-8CF2FA470D1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8712F587-12D0-435C-8E3F-F44C36EE71B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4" name="Picture 3" descr="A picture containing knife, light&#10;&#10;Description automatically generated">
            <a:extLst>
              <a:ext uri="{FF2B5EF4-FFF2-40B4-BE49-F238E27FC236}">
                <a16:creationId xmlns="" xmlns:a16="http://schemas.microsoft.com/office/drawing/2014/main" id="{BB538BF7-6A56-1340-A0E3-528E55FB51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1166182" y="1241544"/>
            <a:ext cx="4492471" cy="437491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AC8B4DE9-7133-DC47-850E-CB0C6927E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840" y="1957390"/>
            <a:ext cx="5367164" cy="4149089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 smtClean="0"/>
              <a:t>How well can humans decide what a robot is pointing at, especially if the robot gestures in a “humanlike” way that is indicative of being uncertain</a:t>
            </a:r>
            <a:r>
              <a:rPr lang="en-US" sz="2400" dirty="0" smtClean="0"/>
              <a:t>.</a:t>
            </a:r>
          </a:p>
          <a:p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confident can we be in a robot’s pointing capability?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How precisely can we determine where a robot is pointing?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2 </a:t>
            </a:r>
            <a:r>
              <a:rPr lang="en-US" sz="2400" dirty="0" smtClean="0"/>
              <a:t>Experiments</a:t>
            </a:r>
            <a:endParaRPr lang="en-US" sz="2400" dirty="0"/>
          </a:p>
          <a:p>
            <a:pPr marL="731520" lvl="1" indent="-457200">
              <a:buFont typeface="+mj-lt"/>
              <a:buAutoNum type="arabicPeriod"/>
            </a:pPr>
            <a:r>
              <a:rPr lang="en-US" sz="2000" dirty="0"/>
              <a:t>Identifying a </a:t>
            </a:r>
            <a:r>
              <a:rPr lang="en-US" sz="2000" u="sng" dirty="0"/>
              <a:t>region</a:t>
            </a:r>
            <a:r>
              <a:rPr lang="en-US" sz="2000" dirty="0"/>
              <a:t> being pointed at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000" dirty="0"/>
              <a:t>Identifying a </a:t>
            </a:r>
            <a:r>
              <a:rPr lang="en-US" sz="2000" u="sng" dirty="0"/>
              <a:t>point</a:t>
            </a:r>
            <a:r>
              <a:rPr lang="en-US" sz="2000" dirty="0"/>
              <a:t> being pointed at</a:t>
            </a:r>
          </a:p>
        </p:txBody>
      </p:sp>
    </p:spTree>
    <p:extLst>
      <p:ext uri="{BB962C8B-B14F-4D97-AF65-F5344CB8AC3E}">
        <p14:creationId xmlns:p14="http://schemas.microsoft.com/office/powerpoint/2010/main" val="1034768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1502A0D-07CC-3E4D-8601-184D01C3A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HRI Social Building Blocks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A4186004-0ECE-A04E-872E-56ACCF1B1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Deixis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6D08D498-4F0A-874C-ACE6-FE6B7B28C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14538" y="2792472"/>
            <a:ext cx="3718750" cy="3163825"/>
          </a:xfrm>
        </p:spPr>
        <p:txBody>
          <a:bodyPr>
            <a:normAutofit/>
          </a:bodyPr>
          <a:lstStyle/>
          <a:p>
            <a:r>
              <a:rPr lang="en-US" dirty="0"/>
              <a:t>Where is the robot arm pointing?</a:t>
            </a:r>
          </a:p>
          <a:p>
            <a:r>
              <a:rPr lang="en-US" b="1" dirty="0"/>
              <a:t>Goal: </a:t>
            </a:r>
            <a:r>
              <a:rPr lang="en-US" dirty="0"/>
              <a:t>Facilitate directional pointing to human </a:t>
            </a:r>
            <a:r>
              <a:rPr lang="en-US" dirty="0" smtClean="0"/>
              <a:t>interactors</a:t>
            </a:r>
            <a:endParaRPr lang="en-US" dirty="0"/>
          </a:p>
          <a:p>
            <a:r>
              <a:rPr lang="en-US" b="1" dirty="0"/>
              <a:t>End effector: </a:t>
            </a:r>
            <a:r>
              <a:rPr lang="en-US" dirty="0"/>
              <a:t>Inflatable hand, pointer finger outstretched</a:t>
            </a:r>
          </a:p>
          <a:p>
            <a:r>
              <a:rPr lang="en-US" b="1" dirty="0"/>
              <a:t>Augment: </a:t>
            </a:r>
            <a:r>
              <a:rPr lang="en-US" dirty="0"/>
              <a:t>Laser attached to arm underneath pointer finger to convey precise pointing locations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9F1557EF-969E-F647-9008-70BE4D341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Kinesics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="" xmlns:a16="http://schemas.microsoft.com/office/drawing/2014/main" id="{2D2A43DA-F964-AC42-BAFE-7341D2657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0912" y="2792471"/>
            <a:ext cx="3821239" cy="3164509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What path </a:t>
            </a:r>
            <a:r>
              <a:rPr lang="en-US" dirty="0"/>
              <a:t>does the robot arm need to </a:t>
            </a:r>
            <a:r>
              <a:rPr lang="en-US" dirty="0" smtClean="0"/>
              <a:t>follow?</a:t>
            </a:r>
            <a:endParaRPr lang="en-US" dirty="0"/>
          </a:p>
          <a:p>
            <a:r>
              <a:rPr lang="en-US" b="1" dirty="0"/>
              <a:t>Goal: </a:t>
            </a:r>
            <a:r>
              <a:rPr lang="en-US" dirty="0"/>
              <a:t>Arm must move seamlessly to each region or location. Joint trajectories must be exact every time</a:t>
            </a:r>
            <a:r>
              <a:rPr lang="en-US" dirty="0" smtClean="0"/>
              <a:t>.</a:t>
            </a:r>
          </a:p>
          <a:p>
            <a:r>
              <a:rPr lang="en-US" b="1" dirty="0" smtClean="0"/>
              <a:t>Gestures: </a:t>
            </a:r>
            <a:r>
              <a:rPr lang="en-US" dirty="0" smtClean="0"/>
              <a:t>Humanlike pointing vs. robotic pointing</a:t>
            </a:r>
            <a:endParaRPr lang="en-US" dirty="0"/>
          </a:p>
          <a:p>
            <a:r>
              <a:rPr lang="en-US" b="1" dirty="0"/>
              <a:t>Implementation: </a:t>
            </a:r>
            <a:r>
              <a:rPr lang="en-US" dirty="0"/>
              <a:t>ROS and python</a:t>
            </a:r>
          </a:p>
          <a:p>
            <a:r>
              <a:rPr lang="en-US" b="1" dirty="0"/>
              <a:t>Testing: </a:t>
            </a:r>
            <a:r>
              <a:rPr lang="en-US" dirty="0"/>
              <a:t>Simulation, ROS sliders, and published messages</a:t>
            </a:r>
          </a:p>
          <a:p>
            <a:endParaRPr lang="en-US" dirty="0"/>
          </a:p>
        </p:txBody>
      </p:sp>
      <p:pic>
        <p:nvPicPr>
          <p:cNvPr id="9" name="Graphic 8" descr="Right pointing backhand index">
            <a:extLst>
              <a:ext uri="{FF2B5EF4-FFF2-40B4-BE49-F238E27FC236}">
                <a16:creationId xmlns="" xmlns:a16="http://schemas.microsoft.com/office/drawing/2014/main" id="{9A597A9C-AED2-0747-90DB-55748B2CE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226569" flipV="1">
            <a:off x="1178851" y="3733907"/>
            <a:ext cx="699330" cy="67970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9C66066D-C1EE-7F49-A4E9-C8B58A86E68B}"/>
              </a:ext>
            </a:extLst>
          </p:cNvPr>
          <p:cNvGrpSpPr/>
          <p:nvPr/>
        </p:nvGrpSpPr>
        <p:grpSpPr>
          <a:xfrm>
            <a:off x="6096000" y="3429000"/>
            <a:ext cx="1256536" cy="1129467"/>
            <a:chOff x="7443788" y="1516442"/>
            <a:chExt cx="1256536" cy="1129467"/>
          </a:xfrm>
        </p:grpSpPr>
        <p:pic>
          <p:nvPicPr>
            <p:cNvPr id="13" name="Graphic 12" descr="Muscular arm">
              <a:extLst>
                <a:ext uri="{FF2B5EF4-FFF2-40B4-BE49-F238E27FC236}">
                  <a16:creationId xmlns="" xmlns:a16="http://schemas.microsoft.com/office/drawing/2014/main" id="{D473A8F1-BDF3-694D-AF08-42688CF2A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7443788" y="1516442"/>
              <a:ext cx="795337" cy="855147"/>
            </a:xfrm>
            <a:prstGeom prst="rect">
              <a:avLst/>
            </a:prstGeom>
          </p:spPr>
        </p:pic>
        <p:pic>
          <p:nvPicPr>
            <p:cNvPr id="15" name="Graphic 14" descr="Robot">
              <a:extLst>
                <a:ext uri="{FF2B5EF4-FFF2-40B4-BE49-F238E27FC236}">
                  <a16:creationId xmlns="" xmlns:a16="http://schemas.microsoft.com/office/drawing/2014/main" id="{7728131D-8B4F-A648-8CC9-5DEB4D377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85924" y="173150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99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95000"/>
              </a:schemeClr>
              <a:schemeClr val="bg1">
                <a:shade val="92000"/>
                <a:satMod val="115000"/>
              </a:schemeClr>
            </a:duotone>
          </a:blip>
          <a:tile tx="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E25BDA2-3F4D-4B38-90E7-989465ECDDC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BC96869A-A70D-42F7-876F-605CB1718F20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="" xmlns:a16="http://schemas.microsoft.com/office/drawing/2014/main" id="{6CD407CC-EF5C-486F-9A14-7F681F986D1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00FDD153-5039-AE4C-8D93-54C32787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625" y="1420706"/>
            <a:ext cx="3466540" cy="4016587"/>
          </a:xfrm>
        </p:spPr>
        <p:txBody>
          <a:bodyPr>
            <a:normAutofit/>
          </a:bodyPr>
          <a:lstStyle/>
          <a:p>
            <a:r>
              <a:rPr lang="en-US" sz="3600" dirty="0"/>
              <a:t>Previous Work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="" xmlns:a16="http://schemas.microsoft.com/office/drawing/2014/main" id="{0DD76B5F-5BAA-48C6-9065-9AEF15D30B4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4986269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7A03A733-7A5C-7242-8916-4DCD52147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6723" y="1018762"/>
            <a:ext cx="5514758" cy="4865204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Robotic arms can assist and direct elderly in a home-like setting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Speech, speech + gesture + congruency, and speech + gesture + incongruency can affect human understanding of objects pointed at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effect of robotic presence on how requests and personal space are perceived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[3]</a:t>
            </a:r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Robotic visual recognition of human pointing gestures for human-robot interactions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[4]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77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E606D15-BF81-4B7F-A16B-E377780B3A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Study Design</a:t>
            </a:r>
          </a:p>
        </p:txBody>
      </p:sp>
    </p:spTree>
    <p:extLst>
      <p:ext uri="{BB962C8B-B14F-4D97-AF65-F5344CB8AC3E}">
        <p14:creationId xmlns:p14="http://schemas.microsoft.com/office/powerpoint/2010/main" val="161023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B5AB78-4314-4D46-B2FD-2A7CADC5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confident can we be?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0B8ED39-DC7A-8C4A-A11D-20267FC04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Identifying regions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D826D02-8013-F249-B6C7-85CA81F4D3D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sz="1600" dirty="0"/>
              <a:t>We should be able to understand </a:t>
            </a:r>
            <a:r>
              <a:rPr lang="en-US" sz="1600" dirty="0" smtClean="0"/>
              <a:t>the general space in which the robot is pointing </a:t>
            </a:r>
          </a:p>
          <a:p>
            <a:r>
              <a:rPr lang="en-US" sz="1600" dirty="0" smtClean="0"/>
              <a:t>Do we </a:t>
            </a:r>
            <a:r>
              <a:rPr lang="en-US" sz="1600" dirty="0"/>
              <a:t>need to feel confident in the robot’s ability </a:t>
            </a:r>
            <a:r>
              <a:rPr lang="en-US" sz="1600" dirty="0" smtClean="0"/>
              <a:t>to point in order to </a:t>
            </a:r>
            <a:r>
              <a:rPr lang="en-US" sz="1600" dirty="0"/>
              <a:t>feel </a:t>
            </a:r>
            <a:r>
              <a:rPr lang="en-US" sz="1600" dirty="0" smtClean="0"/>
              <a:t>confident ourselves?</a:t>
            </a:r>
            <a:endParaRPr lang="en-US" sz="1600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FE0203E-7904-C348-A771-B738714ABF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F8F4FAC-F039-DA4B-843D-33DFCA1FFC5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000" dirty="0" smtClean="0"/>
              <a:t>Participant </a:t>
            </a:r>
            <a:r>
              <a:rPr lang="en-US" sz="2000" dirty="0"/>
              <a:t>stands directly behind arm</a:t>
            </a:r>
            <a:r>
              <a:rPr lang="en-US" sz="2000" dirty="0" smtClean="0"/>
              <a:t>.</a:t>
            </a:r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Robot “naturally” points to 1 of 9 regions on a whiteboard.</a:t>
            </a:r>
          </a:p>
          <a:p>
            <a:pPr lvl="1"/>
            <a:r>
              <a:rPr lang="en-US" sz="1900" dirty="0"/>
              <a:t>Sometimes, arm does not go directly to the point or readjusts its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Participants decide what region the robot is pointing.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Participants are asked how confident they are in their response.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Participant's correctness is recorded.</a:t>
            </a: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="" xmlns:a16="http://schemas.microsoft.com/office/drawing/2014/main" id="{7A5DD5FB-5419-824F-960D-3C8508F7B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721732"/>
              </p:ext>
            </p:extLst>
          </p:nvPr>
        </p:nvGraphicFramePr>
        <p:xfrm>
          <a:off x="2352417" y="4347196"/>
          <a:ext cx="1502229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743">
                  <a:extLst>
                    <a:ext uri="{9D8B030D-6E8A-4147-A177-3AD203B41FA5}">
                      <a16:colId xmlns="" xmlns:a16="http://schemas.microsoft.com/office/drawing/2014/main" val="2405571611"/>
                    </a:ext>
                  </a:extLst>
                </a:gridCol>
                <a:gridCol w="500743">
                  <a:extLst>
                    <a:ext uri="{9D8B030D-6E8A-4147-A177-3AD203B41FA5}">
                      <a16:colId xmlns="" xmlns:a16="http://schemas.microsoft.com/office/drawing/2014/main" val="128416024"/>
                    </a:ext>
                  </a:extLst>
                </a:gridCol>
                <a:gridCol w="500743">
                  <a:extLst>
                    <a:ext uri="{9D8B030D-6E8A-4147-A177-3AD203B41FA5}">
                      <a16:colId xmlns="" xmlns:a16="http://schemas.microsoft.com/office/drawing/2014/main" val="369985174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1731995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2585978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241722126"/>
                  </a:ext>
                </a:extLst>
              </a:tr>
            </a:tbl>
          </a:graphicData>
        </a:graphic>
      </p:graphicFrame>
      <p:pic>
        <p:nvPicPr>
          <p:cNvPr id="8" name="Graphic 11" descr="Right pointing backhand index">
            <a:extLst>
              <a:ext uri="{FF2B5EF4-FFF2-40B4-BE49-F238E27FC236}">
                <a16:creationId xmlns="" xmlns:a16="http://schemas.microsoft.com/office/drawing/2014/main" id="{3F0F7828-2E82-7C44-AC53-A6CB3984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2508219" y="5805209"/>
            <a:ext cx="592591" cy="59259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="" xmlns:a16="http://schemas.microsoft.com/office/drawing/2014/main" id="{53D847B3-34D1-CC4D-A327-480822C91A01}"/>
              </a:ext>
            </a:extLst>
          </p:cNvPr>
          <p:cNvCxnSpPr>
            <a:cxnSpLocks/>
          </p:cNvCxnSpPr>
          <p:nvPr/>
        </p:nvCxnSpPr>
        <p:spPr>
          <a:xfrm flipV="1">
            <a:off x="2750755" y="5233366"/>
            <a:ext cx="0" cy="55755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38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66B5AB78-4314-4D46-B2FD-2A7CADC5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accurate can we be?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A0B8ED39-DC7A-8C4A-A11D-20267FC04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Identifying </a:t>
            </a:r>
            <a:r>
              <a:rPr lang="en-US" dirty="0" smtClean="0"/>
              <a:t>precise points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7D826D02-8013-F249-B6C7-85CA81F4D3D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We should be able to understand exactly what is being point to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6FE0203E-7904-C348-A771-B738714ABF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Experimental Procedure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EF8F4FAC-F039-DA4B-843D-33DFCA1FFC5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sz="2000" dirty="0"/>
              <a:t>Participant stands directly behind arm.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Robot points to 1 of 3 targets on a whiteboard (invisible to participants).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A participant marks where they think the robot is pointing on whiteboard.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Deviation from participant’s point to robot’s point is calculated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0C94A0D4-D516-A448-8E5A-D4C431186FCB}"/>
              </a:ext>
            </a:extLst>
          </p:cNvPr>
          <p:cNvGrpSpPr/>
          <p:nvPr/>
        </p:nvGrpSpPr>
        <p:grpSpPr>
          <a:xfrm>
            <a:off x="1858856" y="3963638"/>
            <a:ext cx="2487348" cy="1795389"/>
            <a:chOff x="941652" y="4534479"/>
            <a:chExt cx="2487348" cy="1795389"/>
          </a:xfrm>
        </p:grpSpPr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C39B8774-EAB3-A348-A3E6-4982B62615C5}"/>
                </a:ext>
              </a:extLst>
            </p:cNvPr>
            <p:cNvSpPr/>
            <p:nvPr/>
          </p:nvSpPr>
          <p:spPr>
            <a:xfrm>
              <a:off x="1513115" y="5289785"/>
              <a:ext cx="413657" cy="41365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DD867FF6-6B89-A349-B46A-9FD5E0DADA30}"/>
                </a:ext>
              </a:extLst>
            </p:cNvPr>
            <p:cNvSpPr/>
            <p:nvPr/>
          </p:nvSpPr>
          <p:spPr>
            <a:xfrm>
              <a:off x="3015343" y="4636978"/>
              <a:ext cx="413657" cy="41365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13" descr="Pencil">
              <a:extLst>
                <a:ext uri="{FF2B5EF4-FFF2-40B4-BE49-F238E27FC236}">
                  <a16:creationId xmlns="" xmlns:a16="http://schemas.microsoft.com/office/drawing/2014/main" id="{54950C3A-B4D9-254C-AF97-F44EABD15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633562">
              <a:off x="941652" y="5587603"/>
              <a:ext cx="742265" cy="742265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71ACD931-F033-DC4B-9D87-A34964306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828" y="4929534"/>
              <a:ext cx="1048457" cy="506558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phic 17" descr="Ruler">
              <a:extLst>
                <a:ext uri="{FF2B5EF4-FFF2-40B4-BE49-F238E27FC236}">
                  <a16:creationId xmlns="" xmlns:a16="http://schemas.microsoft.com/office/drawing/2014/main" id="{B9499F17-E276-0C41-96FE-851D95E75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107058">
              <a:off x="1925411" y="453447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5492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4F094DC-4881-9144-8FC8-9886EA75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to be </a:t>
            </a:r>
            <a:r>
              <a:rPr lang="en-US" dirty="0"/>
              <a:t>Measured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9D04A734-0DE1-054A-AF5F-28C8F6AC4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631418"/>
            <a:ext cx="4663440" cy="640080"/>
          </a:xfrm>
        </p:spPr>
        <p:txBody>
          <a:bodyPr/>
          <a:lstStyle/>
          <a:p>
            <a:r>
              <a:rPr lang="en-US" dirty="0"/>
              <a:t>Study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9F935AFE-7FA1-E941-B021-9B0C319C4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271498"/>
            <a:ext cx="4663440" cy="1981687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/>
              <a:t>Participant’s </a:t>
            </a:r>
            <a:r>
              <a:rPr lang="en-US" sz="2400" dirty="0" smtClean="0"/>
              <a:t>Correctness (Correct or Incorrect)</a:t>
            </a:r>
            <a:endParaRPr lang="en-US" sz="2400" dirty="0"/>
          </a:p>
          <a:p>
            <a:pPr lvl="1"/>
            <a:r>
              <a:rPr lang="en-US" sz="2000" dirty="0"/>
              <a:t>Interpreting where the robot is pointing</a:t>
            </a:r>
          </a:p>
          <a:p>
            <a:r>
              <a:rPr lang="en-US" sz="2400" dirty="0"/>
              <a:t>Participant’s Confidence (Rating Scale)</a:t>
            </a:r>
          </a:p>
          <a:p>
            <a:pPr lvl="1"/>
            <a:r>
              <a:rPr lang="en-US" sz="2000" dirty="0"/>
              <a:t>Rating their confidence in their chosen region</a:t>
            </a:r>
          </a:p>
          <a:p>
            <a:r>
              <a:rPr lang="en-US" sz="2400" dirty="0"/>
              <a:t>Godspeed </a:t>
            </a:r>
            <a:r>
              <a:rPr lang="en-US" sz="2400" dirty="0"/>
              <a:t>Questionnaire (Rating Scale)</a:t>
            </a:r>
            <a:endParaRPr lang="en-US" sz="2400" dirty="0"/>
          </a:p>
          <a:p>
            <a:pPr lvl="1"/>
            <a:r>
              <a:rPr lang="en-US" sz="2000" dirty="0"/>
              <a:t>Rating confidence in and likeability of arm.</a:t>
            </a:r>
            <a:br>
              <a:rPr lang="en-US" sz="2000" dirty="0"/>
            </a:br>
            <a:endParaRPr lang="en-US" sz="2000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5F40241-A348-EA42-BA62-96D76949F4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712" y="1631418"/>
            <a:ext cx="4663440" cy="640080"/>
          </a:xfrm>
        </p:spPr>
        <p:txBody>
          <a:bodyPr/>
          <a:lstStyle/>
          <a:p>
            <a:r>
              <a:rPr lang="en-US" dirty="0"/>
              <a:t>Study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="" xmlns:a16="http://schemas.microsoft.com/office/drawing/2014/main" id="{66651FA7-B0B1-AA4C-AB5D-EA009D7FD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58712" y="2271499"/>
            <a:ext cx="4663440" cy="1677772"/>
          </a:xfrm>
        </p:spPr>
        <p:txBody>
          <a:bodyPr>
            <a:normAutofit/>
          </a:bodyPr>
          <a:lstStyle/>
          <a:p>
            <a:r>
              <a:rPr lang="en-US" sz="2400" dirty="0"/>
              <a:t>Deviation between </a:t>
            </a:r>
            <a:r>
              <a:rPr lang="en-US" sz="2400" dirty="0" smtClean="0"/>
              <a:t>points (mm)</a:t>
            </a:r>
            <a:endParaRPr lang="en-US" sz="2400" dirty="0"/>
          </a:p>
          <a:p>
            <a:pPr lvl="1"/>
            <a:r>
              <a:rPr lang="en-US" sz="2000" dirty="0"/>
              <a:t>How far away is the participant’s interpreted point from the robot’s actual point.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77886DFC-8216-FC43-AE18-44504E4AEC84}"/>
              </a:ext>
            </a:extLst>
          </p:cNvPr>
          <p:cNvGrpSpPr/>
          <p:nvPr/>
        </p:nvGrpSpPr>
        <p:grpSpPr>
          <a:xfrm>
            <a:off x="7399602" y="4060056"/>
            <a:ext cx="2487348" cy="1795389"/>
            <a:chOff x="941652" y="4534479"/>
            <a:chExt cx="2487348" cy="1795389"/>
          </a:xfrm>
        </p:grpSpPr>
        <p:sp>
          <p:nvSpPr>
            <p:cNvPr id="8" name="Oval 7">
              <a:extLst>
                <a:ext uri="{FF2B5EF4-FFF2-40B4-BE49-F238E27FC236}">
                  <a16:creationId xmlns="" xmlns:a16="http://schemas.microsoft.com/office/drawing/2014/main" id="{3DCB786D-0F6C-644E-84D9-0E3750D14459}"/>
                </a:ext>
              </a:extLst>
            </p:cNvPr>
            <p:cNvSpPr/>
            <p:nvPr/>
          </p:nvSpPr>
          <p:spPr>
            <a:xfrm>
              <a:off x="1513115" y="5289785"/>
              <a:ext cx="413657" cy="41365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="" xmlns:a16="http://schemas.microsoft.com/office/drawing/2014/main" id="{1128BF82-2683-C143-90D2-7F0D690E0E3F}"/>
                </a:ext>
              </a:extLst>
            </p:cNvPr>
            <p:cNvSpPr/>
            <p:nvPr/>
          </p:nvSpPr>
          <p:spPr>
            <a:xfrm>
              <a:off x="3015343" y="4636978"/>
              <a:ext cx="413657" cy="413657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 descr="Pencil">
              <a:extLst>
                <a:ext uri="{FF2B5EF4-FFF2-40B4-BE49-F238E27FC236}">
                  <a16:creationId xmlns="" xmlns:a16="http://schemas.microsoft.com/office/drawing/2014/main" id="{D38BD2FB-AFCB-264D-9796-DB9299A82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633562">
              <a:off x="941652" y="5587603"/>
              <a:ext cx="742265" cy="742265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="" xmlns:a16="http://schemas.microsoft.com/office/drawing/2014/main" id="{F3B58D69-1EF8-1D4B-A1D5-56697EB2A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828" y="4929534"/>
              <a:ext cx="1048457" cy="506558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phic 11" descr="Ruler">
              <a:extLst>
                <a:ext uri="{FF2B5EF4-FFF2-40B4-BE49-F238E27FC236}">
                  <a16:creationId xmlns="" xmlns:a16="http://schemas.microsoft.com/office/drawing/2014/main" id="{79B76476-E3AC-F543-A5AD-22B74FC30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07058">
              <a:off x="1925411" y="4534479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3" name="Table 12">
            <a:extLst>
              <a:ext uri="{FF2B5EF4-FFF2-40B4-BE49-F238E27FC236}">
                <a16:creationId xmlns="" xmlns:a16="http://schemas.microsoft.com/office/drawing/2014/main" id="{91C77043-9238-E447-9FD2-35D3B48B7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6363648"/>
              </p:ext>
            </p:extLst>
          </p:nvPr>
        </p:nvGraphicFramePr>
        <p:xfrm>
          <a:off x="1987650" y="4204583"/>
          <a:ext cx="1502229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743">
                  <a:extLst>
                    <a:ext uri="{9D8B030D-6E8A-4147-A177-3AD203B41FA5}">
                      <a16:colId xmlns="" xmlns:a16="http://schemas.microsoft.com/office/drawing/2014/main" val="2405571611"/>
                    </a:ext>
                  </a:extLst>
                </a:gridCol>
                <a:gridCol w="500743">
                  <a:extLst>
                    <a:ext uri="{9D8B030D-6E8A-4147-A177-3AD203B41FA5}">
                      <a16:colId xmlns="" xmlns:a16="http://schemas.microsoft.com/office/drawing/2014/main" val="128416024"/>
                    </a:ext>
                  </a:extLst>
                </a:gridCol>
                <a:gridCol w="500743">
                  <a:extLst>
                    <a:ext uri="{9D8B030D-6E8A-4147-A177-3AD203B41FA5}">
                      <a16:colId xmlns="" xmlns:a16="http://schemas.microsoft.com/office/drawing/2014/main" val="369985174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1731995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2585978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241722126"/>
                  </a:ext>
                </a:extLst>
              </a:tr>
            </a:tbl>
          </a:graphicData>
        </a:graphic>
      </p:graphicFrame>
      <p:pic>
        <p:nvPicPr>
          <p:cNvPr id="14" name="Graphic 13" descr="Right pointing backhand index">
            <a:extLst>
              <a:ext uri="{FF2B5EF4-FFF2-40B4-BE49-F238E27FC236}">
                <a16:creationId xmlns="" xmlns:a16="http://schemas.microsoft.com/office/drawing/2014/main" id="{8DBC2132-98B4-9545-A0E7-59F5880322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2143452" y="5662596"/>
            <a:ext cx="592591" cy="59259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="" xmlns:a16="http://schemas.microsoft.com/office/drawing/2014/main" id="{81E16991-B817-2241-B713-0BA915C24F9F}"/>
              </a:ext>
            </a:extLst>
          </p:cNvPr>
          <p:cNvCxnSpPr>
            <a:cxnSpLocks/>
          </p:cNvCxnSpPr>
          <p:nvPr/>
        </p:nvCxnSpPr>
        <p:spPr>
          <a:xfrm flipV="1">
            <a:off x="2385988" y="5090753"/>
            <a:ext cx="0" cy="55755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1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RightStep">
      <a:dk1>
        <a:srgbClr val="000000"/>
      </a:dk1>
      <a:lt1>
        <a:srgbClr val="FFFFFF"/>
      </a:lt1>
      <a:dk2>
        <a:srgbClr val="413C24"/>
      </a:dk2>
      <a:lt2>
        <a:srgbClr val="EBEDEF"/>
      </a:lt2>
      <a:accent1>
        <a:srgbClr val="E37A2D"/>
      </a:accent1>
      <a:accent2>
        <a:srgbClr val="B99F18"/>
      </a:accent2>
      <a:accent3>
        <a:srgbClr val="8BB022"/>
      </a:accent3>
      <a:accent4>
        <a:srgbClr val="4CB918"/>
      </a:accent4>
      <a:accent5>
        <a:srgbClr val="25BB32"/>
      </a:accent5>
      <a:accent6>
        <a:srgbClr val="18B96A"/>
      </a:accent6>
      <a:hlink>
        <a:srgbClr val="468DC1"/>
      </a:hlink>
      <a:folHlink>
        <a:srgbClr val="878787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759</Words>
  <Application>Microsoft Office PowerPoint</Application>
  <PresentationFormat>Custom</PresentationFormat>
  <Paragraphs>113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SavonVTI</vt:lpstr>
      <vt:lpstr>Human Evaluation of a Robot’s Pointing Capability</vt:lpstr>
      <vt:lpstr>PowerPoint Presentation</vt:lpstr>
      <vt:lpstr>Motivating Question</vt:lpstr>
      <vt:lpstr>HRI Social Building Blocks</vt:lpstr>
      <vt:lpstr>Previous Work</vt:lpstr>
      <vt:lpstr>Study Design</vt:lpstr>
      <vt:lpstr>How confident can we be?</vt:lpstr>
      <vt:lpstr>How accurate can we be?</vt:lpstr>
      <vt:lpstr>Variables to be Measured</vt:lpstr>
      <vt:lpstr>Implementation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</vt:lpstr>
      <vt:lpstr>Main Challenges</vt:lpstr>
      <vt:lpstr>Determining the Start-up Routine</vt:lpstr>
      <vt:lpstr>PowerPoint Presentation</vt:lpstr>
      <vt:lpstr>Skills Learned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Evaluation of a Robot’s Pointing Capability</dc:title>
  <dc:creator>Microsoft Office User</dc:creator>
  <cp:lastModifiedBy>jtenniso</cp:lastModifiedBy>
  <cp:revision>94</cp:revision>
  <dcterms:created xsi:type="dcterms:W3CDTF">2019-12-02T17:53:38Z</dcterms:created>
  <dcterms:modified xsi:type="dcterms:W3CDTF">2019-12-03T20:59:31Z</dcterms:modified>
</cp:coreProperties>
</file>